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9" r:id="rId1"/>
  </p:sldMasterIdLst>
  <p:notesMasterIdLst>
    <p:notesMasterId r:id="rId35"/>
  </p:notesMasterIdLst>
  <p:sldIdLst>
    <p:sldId id="415" r:id="rId2"/>
    <p:sldId id="416" r:id="rId3"/>
    <p:sldId id="417" r:id="rId4"/>
    <p:sldId id="419" r:id="rId5"/>
    <p:sldId id="418" r:id="rId6"/>
    <p:sldId id="420" r:id="rId7"/>
    <p:sldId id="424" r:id="rId8"/>
    <p:sldId id="425" r:id="rId9"/>
    <p:sldId id="426" r:id="rId10"/>
    <p:sldId id="421" r:id="rId11"/>
    <p:sldId id="427" r:id="rId12"/>
    <p:sldId id="428" r:id="rId13"/>
    <p:sldId id="422" r:id="rId14"/>
    <p:sldId id="431" r:id="rId15"/>
    <p:sldId id="430" r:id="rId16"/>
    <p:sldId id="429" r:id="rId17"/>
    <p:sldId id="423" r:id="rId18"/>
    <p:sldId id="435" r:id="rId19"/>
    <p:sldId id="434" r:id="rId20"/>
    <p:sldId id="436" r:id="rId21"/>
    <p:sldId id="438" r:id="rId22"/>
    <p:sldId id="439" r:id="rId23"/>
    <p:sldId id="441" r:id="rId24"/>
    <p:sldId id="440" r:id="rId25"/>
    <p:sldId id="442" r:id="rId26"/>
    <p:sldId id="443" r:id="rId27"/>
    <p:sldId id="444" r:id="rId28"/>
    <p:sldId id="445" r:id="rId29"/>
    <p:sldId id="446" r:id="rId30"/>
    <p:sldId id="447" r:id="rId31"/>
    <p:sldId id="449" r:id="rId32"/>
    <p:sldId id="450" r:id="rId33"/>
    <p:sldId id="448" r:id="rId34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06" autoAdjust="0"/>
    <p:restoredTop sz="90651" autoAdjust="0"/>
  </p:normalViewPr>
  <p:slideViewPr>
    <p:cSldViewPr>
      <p:cViewPr varScale="1">
        <p:scale>
          <a:sx n="71" d="100"/>
          <a:sy n="71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2ECE1FD-41F0-4101-819B-495A2D6A4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Straight Connector 9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A7B2DCD-0D15-459F-83C4-A638F6769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070CF-4BBD-4678-A043-473DE5E37F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CC5EE6E-0685-44DA-8276-F5C8F565E2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D9AF8-64DB-4A96-B86A-0E41C697E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79BA98-7613-466D-A644-58A6D84112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7A69D-79CD-488A-9089-3946DF7BA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AC2C0-79B3-4BA2-B4DD-673AF72071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F595F-EACF-4285-91BF-767BE4DAD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4E47C-3C26-42D5-B4A4-259354213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08C17-903C-4FD4-B6E4-7D62531236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9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2C763D-814A-4B90-926E-F208BB969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ECD791C-3083-4740-BE46-450B924326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795" r:id="rId2"/>
    <p:sldLayoutId id="2147483803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4" r:id="rId9"/>
    <p:sldLayoutId id="2147483801" r:id="rId10"/>
    <p:sldLayoutId id="2147483805" r:id="rId11"/>
  </p:sldLayoutIdLst>
  <p:transition spd="med">
    <p:wip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66868" y="1214422"/>
            <a:ext cx="5105400" cy="2857520"/>
          </a:xfrm>
        </p:spPr>
        <p:txBody>
          <a:bodyPr/>
          <a:lstStyle/>
          <a:p>
            <a:pPr algn="l"/>
            <a:r>
              <a:rPr lang="ru-RU" sz="2800" dirty="0" smtClean="0"/>
              <a:t>Защита информации. Основные термины и определения</a:t>
            </a:r>
            <a:endParaRPr lang="ru-RU" sz="2800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объект защиты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объект защиты информации - информация или носитель информации, или информационный процесс, которые необходимо защищать в соответствии с целью защиты информации</a:t>
            </a:r>
          </a:p>
          <a:p>
            <a:r>
              <a:rPr lang="ru-RU" sz="2800" dirty="0" smtClean="0"/>
              <a:t>защищаемая информация - </a:t>
            </a:r>
            <a:r>
              <a:rPr lang="ru-RU" sz="2800" dirty="0" err="1" smtClean="0"/>
              <a:t>информация</a:t>
            </a:r>
            <a:r>
              <a:rPr lang="ru-RU" sz="2800" dirty="0" smtClean="0"/>
              <a:t>, являющаяся предметом собственности и подлежащая защите в соответствии с требованиями правовых документов или требованиями, устанавливаемыми собственником информации.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объект защиты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071546"/>
            <a:ext cx="7858125" cy="5786454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Носитель защищаемой информации - физическое лицо или материальный объект, в том числе физическое поле, в котором информация находит свое отражение в виде символов, образов, сигналов, технических решений и процессов, количественных характеристик физических величин.</a:t>
            </a:r>
          </a:p>
          <a:p>
            <a:r>
              <a:rPr lang="ru-RU" sz="2800" dirty="0" smtClean="0"/>
              <a:t> Защищаемый объект информатизации - объект информатизации, предназначенный для обработки защищаемой информации с требуемым уровнем ее защищенности.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объект защиты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 защищаемая информационная система - информационная система, предназначенная для обработки защищаемой информации с требуемым уровнем ее защищенности.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угроза безопасности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071546"/>
            <a:ext cx="7858125" cy="5786454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 Угроза (безопасности информации) - совокупность условий и факторов, создающих потенциальную или реально существующую опасность нарушения безопасности информации.</a:t>
            </a:r>
          </a:p>
          <a:p>
            <a:endParaRPr lang="ru-RU" sz="2800" dirty="0" smtClean="0"/>
          </a:p>
          <a:p>
            <a:r>
              <a:rPr lang="ru-RU" sz="2800" dirty="0" smtClean="0"/>
              <a:t> Фактор, воздействующий на защищаемую информацию - явление, действие или процесс, результатом которого могут быть утечка, искажение, уничтожение защищаемой информации, блокирование доступа к ней.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угроза безопасности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000108"/>
            <a:ext cx="7858125" cy="5857892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 Источник угрозы безопасности информации - субъект (физическое лицо, материальный объект или физическое явление), являющийся непосредственной причиной возникновения угрозы безопасности информации.</a:t>
            </a:r>
          </a:p>
          <a:p>
            <a:endParaRPr lang="ru-RU" sz="2800" dirty="0" smtClean="0"/>
          </a:p>
          <a:p>
            <a:r>
              <a:rPr lang="ru-RU" sz="2800" dirty="0" smtClean="0"/>
              <a:t>Уязвимость (информационной системы), Брешь - свойство информационной системы, обусловливающее возможность реализации угроз безопасности обрабатываемой в ней информации.</a:t>
            </a:r>
          </a:p>
          <a:p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угроза безопасности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 Несанкционированное воздействие на информацию - воздействие на защищаемую информацию с нарушением установленных прав и (или) правил доступа, приводящее к утечке, искажению, подделке, уничтожению, блокированию доступа к информации, а также к утрате, уничтожению или сбою функционирования носителя информации.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угроза безопасности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071546"/>
            <a:ext cx="7858125" cy="5786454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   Вредоносная программа - Программа, предназначенная для осуществления несанкционированного доступа к информации и (или) воздействия на информацию или ресурсы информационной системы.</a:t>
            </a:r>
          </a:p>
          <a:p>
            <a:endParaRPr lang="ru-RU" sz="2800" dirty="0" smtClean="0"/>
          </a:p>
          <a:p>
            <a:r>
              <a:rPr lang="ru-RU" sz="2800" dirty="0" smtClean="0"/>
              <a:t> Модель угроз (безопасности информации) - физическое, математическое, описательное представление свойств или характеристик угроз безопасности информации.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техника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 Техника защиты информации - средства защиты информации, в том числе средства физической защиты информации, криптографические средства защиты информации, средства контроля эффективности защиты информации, средства и системы управления, предназначенные для обеспечения защиты информации.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техника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Средство защиты информации - техническое, программное, программно-техническое средство, вещество и (или) материал, предназначенные или используемые для защиты информации.</a:t>
            </a:r>
          </a:p>
          <a:p>
            <a:pPr>
              <a:buNone/>
            </a:pPr>
            <a:r>
              <a:rPr lang="ru-RU" sz="2800" dirty="0" smtClean="0"/>
              <a:t> </a:t>
            </a:r>
          </a:p>
          <a:p>
            <a:r>
              <a:rPr lang="ru-RU" sz="2800" dirty="0" smtClean="0"/>
              <a:t> Средство контроля эффективности защиты информации - средство защиты информации, предназначенное или используемое для контроля эффективности защиты информации.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техника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Средство физической защиты информации - средство защиты информации, предназначенное или используемое для обеспечения физической защиты объекта защиты информации.</a:t>
            </a:r>
          </a:p>
          <a:p>
            <a:endParaRPr lang="ru-RU" sz="2800" dirty="0" smtClean="0"/>
          </a:p>
          <a:p>
            <a:r>
              <a:rPr lang="ru-RU" sz="2800" dirty="0" smtClean="0"/>
              <a:t> Криптографическое средство защиты информации - средство защиты информации, реализующее алгоритмы криптографического преобразования информации.</a:t>
            </a:r>
          </a:p>
          <a:p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Защита информации. </a:t>
            </a:r>
            <a:br>
              <a:rPr lang="ru-RU" sz="2400" dirty="0" smtClean="0"/>
            </a:br>
            <a:r>
              <a:rPr lang="ru-RU" sz="2400" dirty="0" smtClean="0"/>
              <a:t>Основные термины и определения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ГОСТ Р 50922-2006 </a:t>
            </a:r>
          </a:p>
          <a:p>
            <a:pPr>
              <a:buNone/>
            </a:pPr>
            <a:r>
              <a:rPr lang="ru-RU" dirty="0" smtClean="0"/>
              <a:t>Национальный стандарт Российской Федерации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Защита информации</a:t>
            </a:r>
          </a:p>
          <a:p>
            <a:pPr>
              <a:buNone/>
            </a:pPr>
            <a:r>
              <a:rPr lang="ru-RU" dirty="0" smtClean="0"/>
              <a:t>Основные термины и определения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Protection of information. Basic terms and definitions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Дата введения 2008-02-01 </a:t>
            </a:r>
            <a:endParaRPr lang="ru-RU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способы оценки соответствия требованиям </a:t>
            </a:r>
            <a:br>
              <a:rPr lang="ru-RU" sz="2400" dirty="0" smtClean="0"/>
            </a:br>
            <a:r>
              <a:rPr lang="ru-RU" sz="2400" dirty="0" smtClean="0"/>
              <a:t>по защите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r>
              <a:rPr lang="ru-RU" sz="2800" dirty="0" smtClean="0"/>
              <a:t>  Оценка соответствия требованиям по защите информации - прямое или косвенное определение степени соблюдения требований по защите информации, предъявляемых к объекту защиты информации.  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способы оценки соответствия требованиям </a:t>
            </a:r>
            <a:br>
              <a:rPr lang="ru-RU" sz="2400" dirty="0" smtClean="0"/>
            </a:br>
            <a:r>
              <a:rPr lang="ru-RU" sz="2400" dirty="0" smtClean="0"/>
              <a:t>по защите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r>
              <a:rPr lang="ru-RU" sz="2800" dirty="0" smtClean="0"/>
              <a:t>Лицензирование в области защиты информации - деятельность, заключающаяся в проверке (экспертизе) возможностей юридического лица выполнять работы в области защиты информации в соответствии с установленными требованиями и выдаче разрешения на выполнение этих работ.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способы оценки соответствия требованиям </a:t>
            </a:r>
            <a:br>
              <a:rPr lang="ru-RU" sz="2400" dirty="0" smtClean="0"/>
            </a:br>
            <a:r>
              <a:rPr lang="ru-RU" sz="2400" dirty="0" smtClean="0"/>
              <a:t>по защите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r>
              <a:rPr lang="ru-RU" sz="2800" dirty="0" smtClean="0"/>
              <a:t>   Специальное исследование (объекта защиты информации) - исследование, проводимое в целях выявления технических каналов утечки защищаемой информации и оценки соответствия защиты информации (на объекте защиты) требованиям нормативных и правовых документов в области безопасности информации. 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способы оценки соответствия требованиям </a:t>
            </a:r>
            <a:br>
              <a:rPr lang="ru-RU" sz="2400" dirty="0" smtClean="0"/>
            </a:br>
            <a:r>
              <a:rPr lang="ru-RU" sz="2400" dirty="0" smtClean="0"/>
              <a:t>по защите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 Аудиторская проверка информационной безопасности в организации; аудит информационной безопасности в организации - периодический независимый и документированный процесс получения свидетельств аудита и объективной оценки с целью определить степень выполнения в организации установленных требований по обеспечению информационной безопасности.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23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способы оценки соответствия требованиям </a:t>
            </a:r>
            <a:br>
              <a:rPr lang="ru-RU" sz="2400" dirty="0" smtClean="0"/>
            </a:br>
            <a:r>
              <a:rPr lang="ru-RU" sz="2400" dirty="0" smtClean="0"/>
              <a:t>по защите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 Специальная проверка - </a:t>
            </a:r>
            <a:r>
              <a:rPr lang="ru-RU" sz="2800" dirty="0" err="1" smtClean="0"/>
              <a:t>проверка</a:t>
            </a:r>
            <a:r>
              <a:rPr lang="ru-RU" sz="2800" dirty="0" smtClean="0"/>
              <a:t> объекта информатизации в целях выявления и изъятия возможно внедренных закладочных устройств. </a:t>
            </a:r>
          </a:p>
          <a:p>
            <a:endParaRPr lang="ru-RU" sz="2800" dirty="0" smtClean="0"/>
          </a:p>
          <a:p>
            <a:r>
              <a:rPr lang="ru-RU" sz="2800" dirty="0" smtClean="0"/>
              <a:t>  Мониторинг безопасности информации -  постоянное наблюдение за процессом обеспечения безопасности информации в информационной системе с целью установить его соответствие требованиям безопасности информации.</a:t>
            </a:r>
          </a:p>
          <a:p>
            <a:pPr>
              <a:buNone/>
            </a:pP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способы оценки соответствия требованиям </a:t>
            </a:r>
            <a:br>
              <a:rPr lang="ru-RU" sz="2400" dirty="0" smtClean="0"/>
            </a:br>
            <a:r>
              <a:rPr lang="ru-RU" sz="2400" dirty="0" smtClean="0"/>
              <a:t>по защите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r>
              <a:rPr lang="ru-RU" sz="2800" dirty="0" smtClean="0"/>
              <a:t>   Экспертиза документа по защите информации - рассмотрение документа по защите информации физическим или юридическим лицом, имеющим право на проведение работ в данной области, с целью подготовить соответствующее экспертное заключение.</a:t>
            </a:r>
          </a:p>
          <a:p>
            <a:endParaRPr lang="ru-RU" sz="2800" dirty="0" smtClean="0"/>
          </a:p>
          <a:p>
            <a:r>
              <a:rPr lang="ru-RU" sz="2800" dirty="0" smtClean="0"/>
              <a:t>Оценка информационного риска - общий процесс анализа информационного риска и его оценивания.</a:t>
            </a:r>
            <a:endParaRPr lang="ru-RU" sz="2800" dirty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способы оценки соответствия требованиям </a:t>
            </a:r>
            <a:br>
              <a:rPr lang="ru-RU" sz="2400" dirty="0" smtClean="0"/>
            </a:br>
            <a:r>
              <a:rPr lang="ru-RU" sz="2400" dirty="0" smtClean="0"/>
              <a:t>по защите информации 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000108"/>
            <a:ext cx="7858125" cy="5857892"/>
          </a:xfrm>
        </p:spPr>
        <p:txBody>
          <a:bodyPr>
            <a:noAutofit/>
          </a:bodyPr>
          <a:lstStyle/>
          <a:p>
            <a:r>
              <a:rPr lang="ru-RU" sz="2800" dirty="0" smtClean="0"/>
              <a:t>  Анализ информационного риска -  систематическое использование информации для выявления угроз безопасности информации, уязвимостей информационной системы и количественной оценки вероятностей реализации угроз с использованием уязвимостей и последствий реализации угроз для информации и информационной системы, предназначенной для обработки этой информации.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26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эффективность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  Эффективность защиты информации - степень соответствия результатов защиты информации цели защиты информации.</a:t>
            </a:r>
          </a:p>
          <a:p>
            <a:endParaRPr lang="ru-RU" sz="2800" dirty="0" smtClean="0"/>
          </a:p>
          <a:p>
            <a:r>
              <a:rPr lang="ru-RU" sz="2800" dirty="0" smtClean="0"/>
              <a:t> Требование по защите информации - установленное правило или норма, которая должна быть выполнена при организации и осуществлении защиты информации, или допустимое значение показателя эффективности защиты информации.</a:t>
            </a:r>
          </a:p>
          <a:p>
            <a:endParaRPr lang="ru-RU" sz="2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27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эффективность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  </a:t>
            </a:r>
          </a:p>
          <a:p>
            <a:r>
              <a:rPr lang="ru-RU" sz="2800" dirty="0" smtClean="0"/>
              <a:t>Показатель эффективности защиты информации -мера или характеристика для оценки эффективности защиты информации.</a:t>
            </a:r>
          </a:p>
          <a:p>
            <a:pPr>
              <a:buNone/>
            </a:pPr>
            <a:r>
              <a:rPr lang="ru-RU" sz="2800" dirty="0" smtClean="0"/>
              <a:t> </a:t>
            </a:r>
          </a:p>
          <a:p>
            <a:r>
              <a:rPr lang="ru-RU" sz="2800" dirty="0" smtClean="0"/>
              <a:t> Норма эффективности защиты информации - значение показателя эффективности защиты информации, установленное нормативными и правовыми документами.</a:t>
            </a:r>
          </a:p>
          <a:p>
            <a:pPr>
              <a:buNone/>
            </a:pPr>
            <a:endParaRPr lang="ru-RU" sz="2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28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86050" y="1214422"/>
            <a:ext cx="6000792" cy="2857520"/>
          </a:xfrm>
        </p:spPr>
        <p:txBody>
          <a:bodyPr/>
          <a:lstStyle/>
          <a:p>
            <a:pPr algn="ctr"/>
            <a:r>
              <a:rPr lang="ru-RU" sz="2800" dirty="0" smtClean="0"/>
              <a:t>Средства вычислительной техники Защита от несанкционированного доступа к информации Показатели защищенности от несанкционированного доступа к информации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защита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защита информации (ЗИ) - Деятельность, направленная на предотвращение утечки защищаемой информации, несанкционированных и непреднамеренных воздействий на защищаемую информацию.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dirty="0" smtClean="0"/>
              <a:t>Средства вычислительной техники Защита от несанкционированного доступа к информации Показатели защищенности от несанкционированного доступа к информации</a:t>
            </a:r>
            <a:br>
              <a:rPr lang="ru-RU" sz="1600" dirty="0" smtClean="0"/>
            </a:br>
            <a:endParaRPr lang="ru-RU" sz="16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 </a:t>
            </a:r>
            <a:r>
              <a:rPr lang="ru-RU" sz="2800" smtClean="0"/>
              <a:t> </a:t>
            </a:r>
          </a:p>
          <a:p>
            <a:pPr>
              <a:buNone/>
            </a:pPr>
            <a:r>
              <a:rPr lang="ru-RU" sz="2800" b="1" smtClean="0"/>
              <a:t>Руководящий </a:t>
            </a:r>
            <a:r>
              <a:rPr lang="ru-RU" sz="2800" b="1" dirty="0" smtClean="0"/>
              <a:t>документ</a:t>
            </a:r>
            <a:br>
              <a:rPr lang="ru-RU" sz="2800" b="1" dirty="0" smtClean="0"/>
            </a:br>
            <a:r>
              <a:rPr lang="ru-RU" sz="2800" b="1" dirty="0" smtClean="0"/>
              <a:t>Средства вычислительной техники Защита от несанкционированного доступа к информации Показатели защищенности от несанкционированного доступа к информации</a:t>
            </a:r>
            <a:br>
              <a:rPr lang="ru-RU" sz="2800" b="1" dirty="0" smtClean="0"/>
            </a:br>
            <a:endParaRPr lang="ru-RU" sz="2800" b="1" dirty="0" smtClean="0"/>
          </a:p>
          <a:p>
            <a:endParaRPr lang="ru-RU" sz="2800" b="1" dirty="0" smtClean="0"/>
          </a:p>
          <a:p>
            <a:pPr>
              <a:buNone/>
            </a:pPr>
            <a:r>
              <a:rPr lang="ru-RU" sz="1800" b="1" dirty="0" smtClean="0"/>
              <a:t>Утверждено решением председателя Государственной технической комиссии при Президенте Российской Федерации от 30 марта 1992 г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1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30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86050" y="1214422"/>
            <a:ext cx="6000792" cy="2857520"/>
          </a:xfrm>
        </p:spPr>
        <p:txBody>
          <a:bodyPr/>
          <a:lstStyle/>
          <a:p>
            <a:pPr algn="ctr"/>
            <a:r>
              <a:rPr lang="ru-RU" sz="2800" dirty="0" smtClean="0"/>
              <a:t>Защита от несанкционированного доступа к информации </a:t>
            </a:r>
            <a:br>
              <a:rPr lang="ru-RU" sz="2800" dirty="0" smtClean="0"/>
            </a:br>
            <a:r>
              <a:rPr lang="ru-RU" sz="2800" dirty="0" smtClean="0"/>
              <a:t>Классификация автоматизированных систем и требования по защите информации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dirty="0" smtClean="0"/>
              <a:t>Защита от несанкционированного доступа к информации </a:t>
            </a:r>
            <a:br>
              <a:rPr lang="ru-RU" sz="1600" dirty="0" smtClean="0"/>
            </a:br>
            <a:r>
              <a:rPr lang="ru-RU" sz="1600" dirty="0" smtClean="0"/>
              <a:t>Классификация автоматизированных систем и требования по защите информации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  </a:t>
            </a:r>
          </a:p>
          <a:p>
            <a:r>
              <a:rPr lang="ru-RU" sz="2800" b="1" dirty="0" smtClean="0"/>
              <a:t>Руководящий документ</a:t>
            </a:r>
            <a:br>
              <a:rPr lang="ru-RU" sz="2800" b="1" dirty="0" smtClean="0"/>
            </a:br>
            <a:r>
              <a:rPr lang="ru-RU" sz="2800" b="1" dirty="0" smtClean="0"/>
              <a:t>Автоматизированные системы. </a:t>
            </a:r>
            <a:br>
              <a:rPr lang="ru-RU" sz="2800" b="1" dirty="0" smtClean="0"/>
            </a:br>
            <a:r>
              <a:rPr lang="ru-RU" sz="2800" b="1" dirty="0" smtClean="0"/>
              <a:t>Защита от несанкционированного доступа к информации </a:t>
            </a:r>
            <a:br>
              <a:rPr lang="ru-RU" sz="2800" b="1" dirty="0" smtClean="0"/>
            </a:br>
            <a:r>
              <a:rPr lang="ru-RU" sz="2800" b="1" dirty="0" smtClean="0"/>
              <a:t>Классификация автоматизированных систем и требования по защите информации</a:t>
            </a:r>
          </a:p>
          <a:p>
            <a:pPr>
              <a:buNone/>
            </a:pP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1800" b="1" dirty="0" smtClean="0"/>
              <a:t>Утверждено решением председателя Государственной технической комиссии при Президенте Российской Федерации от 30 марта 1992 г.</a:t>
            </a:r>
            <a:endParaRPr lang="ru-RU" sz="1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32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Классификация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  </a:t>
            </a:r>
          </a:p>
          <a:p>
            <a:r>
              <a:rPr lang="ru-RU" sz="2800" dirty="0" smtClean="0"/>
              <a:t>Показатель эффективности защиты информации -мера или характеристика для оценки эффективности защиты информации.</a:t>
            </a:r>
          </a:p>
          <a:p>
            <a:pPr>
              <a:buNone/>
            </a:pPr>
            <a:r>
              <a:rPr lang="ru-RU" sz="2800" dirty="0" smtClean="0"/>
              <a:t> </a:t>
            </a:r>
          </a:p>
          <a:p>
            <a:r>
              <a:rPr lang="ru-RU" sz="2800" dirty="0" smtClean="0"/>
              <a:t> Норма эффективности защиты информации - значение показателя эффективности защиты информации, установленное нормативными и правовыми документами.</a:t>
            </a:r>
          </a:p>
          <a:p>
            <a:pPr>
              <a:buNone/>
            </a:pPr>
            <a:endParaRPr lang="ru-RU" sz="2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33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виды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       правовая защита информации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        техническая защита информации (ТЗИ)</a:t>
            </a:r>
          </a:p>
          <a:p>
            <a:endParaRPr lang="ru-RU" sz="2800" dirty="0" smtClean="0"/>
          </a:p>
          <a:p>
            <a:r>
              <a:rPr lang="ru-RU" sz="2800" dirty="0" smtClean="0"/>
              <a:t>        криптографическая защита информации</a:t>
            </a:r>
          </a:p>
          <a:p>
            <a:endParaRPr lang="ru-RU" sz="2800" dirty="0" smtClean="0"/>
          </a:p>
          <a:p>
            <a:r>
              <a:rPr lang="ru-RU" sz="2800" dirty="0" smtClean="0"/>
              <a:t>        физическая защита информации</a:t>
            </a:r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857232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способы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714356"/>
            <a:ext cx="7858125" cy="6143644"/>
          </a:xfrm>
        </p:spPr>
        <p:txBody>
          <a:bodyPr>
            <a:noAutofit/>
          </a:bodyPr>
          <a:lstStyle/>
          <a:p>
            <a:r>
              <a:rPr lang="ru-RU" sz="2800" dirty="0" smtClean="0"/>
              <a:t>   защита информации от утечки </a:t>
            </a:r>
          </a:p>
          <a:p>
            <a:r>
              <a:rPr lang="ru-RU" sz="2800" dirty="0" smtClean="0"/>
              <a:t> защита информации от несанкционированного воздействия(ЗИ от НСВ)</a:t>
            </a:r>
          </a:p>
          <a:p>
            <a:r>
              <a:rPr lang="ru-RU" sz="2800" dirty="0" smtClean="0"/>
              <a:t> защита информации от непреднамеренного воздействия </a:t>
            </a:r>
          </a:p>
          <a:p>
            <a:r>
              <a:rPr lang="ru-RU" sz="2800" dirty="0" smtClean="0"/>
              <a:t>защита информации от разглашения</a:t>
            </a:r>
          </a:p>
          <a:p>
            <a:r>
              <a:rPr lang="ru-RU" sz="2800" dirty="0" smtClean="0"/>
              <a:t>защита информации от несанкционированного доступа; ЗИ от НСД</a:t>
            </a:r>
          </a:p>
          <a:p>
            <a:r>
              <a:rPr lang="ru-RU" sz="2800" dirty="0" smtClean="0"/>
              <a:t>  защита информации от преднамеренного воздействия; ЗИ от ПДВ </a:t>
            </a:r>
          </a:p>
          <a:p>
            <a:r>
              <a:rPr lang="ru-RU" sz="2800" dirty="0" smtClean="0"/>
              <a:t>защита информации от [иностранной] разведки.</a:t>
            </a:r>
            <a:br>
              <a:rPr lang="ru-RU" sz="2800" dirty="0" smtClean="0"/>
            </a:br>
            <a:r>
              <a:rPr lang="ru-RU" sz="2800" dirty="0" smtClean="0"/>
              <a:t>      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замысел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замысел защиты информации - основная идея, раскрывающая состав, содержание, взаимосвязь и последовательность осуществления технических и организационных мероприятий, необходимых для достижения цели защиты информации.</a:t>
            </a:r>
          </a:p>
          <a:p>
            <a:endParaRPr lang="ru-RU" sz="2800" dirty="0" smtClean="0"/>
          </a:p>
          <a:p>
            <a:r>
              <a:rPr lang="ru-RU" sz="2800" dirty="0" smtClean="0"/>
              <a:t>защиты информации -заранее намеченный результат защиты информации</a:t>
            </a:r>
          </a:p>
          <a:p>
            <a:endParaRPr lang="ru-RU" sz="2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замысел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система защиты информации – </a:t>
            </a:r>
            <a:r>
              <a:rPr lang="ru-RU" sz="2800" dirty="0" err="1" smtClean="0"/>
              <a:t>Совокуп-ность</a:t>
            </a:r>
            <a:r>
              <a:rPr lang="ru-RU" sz="2800" dirty="0" smtClean="0"/>
              <a:t> органов и (или) исполнителей, используемой ими техники защиты информации, а также объектов защиты информации, организованная и функционирующая по правилам и нормам, установленным соответствующими документами в области защиты информации</a:t>
            </a:r>
          </a:p>
          <a:p>
            <a:endParaRPr lang="ru-RU" sz="2800" dirty="0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замысел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r>
              <a:rPr lang="ru-RU" sz="2800" dirty="0" smtClean="0"/>
              <a:t>политика безопасности (информации в организации) -  совокупность документированных правил, процедур, практических приемов или руководящих принципов в области безопасности информации, которыми руководствуется организация в своей деятельности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00" cy="1143000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замысел защиты информации</a:t>
            </a:r>
            <a:endParaRPr lang="ru-RU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85860"/>
            <a:ext cx="7858125" cy="5572140"/>
          </a:xfrm>
        </p:spPr>
        <p:txBody>
          <a:bodyPr>
            <a:noAutofit/>
          </a:bodyPr>
          <a:lstStyle/>
          <a:p>
            <a:r>
              <a:rPr lang="ru-RU" sz="2800" dirty="0" smtClean="0"/>
              <a:t> безопасность информации [данных]: Состояние защищенности информации [данных], при котором обеспечены ее [их] конфиденциальность, доступность и целостность</a:t>
            </a:r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8461A9-2578-4582-A247-81DA37C2828D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13921</TotalTime>
  <Words>443</Words>
  <Application>Microsoft Office PowerPoint</Application>
  <PresentationFormat>Экран (4:3)</PresentationFormat>
  <Paragraphs>148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Opulent</vt:lpstr>
      <vt:lpstr>Защита информации. Основные термины и определения</vt:lpstr>
      <vt:lpstr>Защита информации.  Основные термины и определения</vt:lpstr>
      <vt:lpstr>защита информации</vt:lpstr>
      <vt:lpstr>виды защиты информации</vt:lpstr>
      <vt:lpstr>способы защиты информации</vt:lpstr>
      <vt:lpstr>замысел защиты информации</vt:lpstr>
      <vt:lpstr>замысел защиты информации</vt:lpstr>
      <vt:lpstr>замысел защиты информации</vt:lpstr>
      <vt:lpstr>замысел защиты информации</vt:lpstr>
      <vt:lpstr>объект защиты информации </vt:lpstr>
      <vt:lpstr>объект защиты информации </vt:lpstr>
      <vt:lpstr>объект защиты информации </vt:lpstr>
      <vt:lpstr>угроза безопасности информации </vt:lpstr>
      <vt:lpstr>угроза безопасности информации </vt:lpstr>
      <vt:lpstr>угроза безопасности информации </vt:lpstr>
      <vt:lpstr>угроза безопасности информации </vt:lpstr>
      <vt:lpstr>техника защиты информации</vt:lpstr>
      <vt:lpstr>техника защиты информации</vt:lpstr>
      <vt:lpstr>техника защиты информации</vt:lpstr>
      <vt:lpstr>способы оценки соответствия требованиям  по защите информации </vt:lpstr>
      <vt:lpstr>способы оценки соответствия требованиям  по защите информации </vt:lpstr>
      <vt:lpstr>способы оценки соответствия требованиям  по защите информации </vt:lpstr>
      <vt:lpstr>способы оценки соответствия требованиям  по защите информации </vt:lpstr>
      <vt:lpstr>способы оценки соответствия требованиям  по защите информации </vt:lpstr>
      <vt:lpstr>способы оценки соответствия требованиям  по защите информации </vt:lpstr>
      <vt:lpstr>способы оценки соответствия требованиям  по защите информации </vt:lpstr>
      <vt:lpstr>эффективность защиты информации</vt:lpstr>
      <vt:lpstr>эффективность защиты информации</vt:lpstr>
      <vt:lpstr>Средства вычислительной техники Защита от несанкционированного доступа к информации Показатели защищенности от несанкционированного доступа к информации</vt:lpstr>
      <vt:lpstr>Средства вычислительной техники Защита от несанкционированного доступа к информации Показатели защищенности от несанкционированного доступа к информации </vt:lpstr>
      <vt:lpstr>Защита от несанкционированного доступа к информации  Классификация автоматизированных систем и требования по защите информации</vt:lpstr>
      <vt:lpstr>Защита от несанкционированного доступа к информации  Классификация автоматизированных систем и требования по защите информации</vt:lpstr>
      <vt:lpstr>Классификация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chip</dc:creator>
  <cp:lastModifiedBy>Сергей</cp:lastModifiedBy>
  <cp:revision>396</cp:revision>
  <dcterms:created xsi:type="dcterms:W3CDTF">2008-10-24T21:00:09Z</dcterms:created>
  <dcterms:modified xsi:type="dcterms:W3CDTF">2009-06-22T14:16:56Z</dcterms:modified>
</cp:coreProperties>
</file>